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309" r:id="rId3"/>
    <p:sldId id="310" r:id="rId4"/>
    <p:sldId id="311" r:id="rId5"/>
    <p:sldId id="31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snapToGrid="0">
      <p:cViewPr varScale="1">
        <p:scale>
          <a:sx n="81" d="100"/>
          <a:sy n="81" d="100"/>
        </p:scale>
        <p:origin x="984" y="62"/>
      </p:cViewPr>
      <p:guideLst/>
    </p:cSldViewPr>
  </p:slideViewPr>
  <p:notesTextViewPr>
    <p:cViewPr>
      <p:scale>
        <a:sx n="400" d="100"/>
        <a:sy n="4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png"/><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wmf"/><Relationship Id="rId1" Type="http://schemas.openxmlformats.org/officeDocument/2006/relationships/image" Target="../media/image8.png"/><Relationship Id="rId4"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8983DA-5366-4015-9162-93CA46B6395E}" type="datetimeFigureOut">
              <a:rPr lang="en-US" smtClean="0"/>
              <a:t>1/18/2020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12C69B-D34C-42BE-9893-A28D0324B043}" type="slidenum">
              <a:rPr lang="en-US" smtClean="0"/>
              <a:t>‹#›</a:t>
            </a:fld>
            <a:endParaRPr lang="en-US"/>
          </a:p>
        </p:txBody>
      </p:sp>
    </p:spTree>
    <p:extLst>
      <p:ext uri="{BB962C8B-B14F-4D97-AF65-F5344CB8AC3E}">
        <p14:creationId xmlns:p14="http://schemas.microsoft.com/office/powerpoint/2010/main" val="1392449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2FF34-99CC-4B93-AFA6-DF6398B062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5585B1-DC81-4F90-8B28-7F74829263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B84CA-A0FE-40EF-B350-68BB33418A5E}"/>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5" name="Footer Placeholder 4">
            <a:extLst>
              <a:ext uri="{FF2B5EF4-FFF2-40B4-BE49-F238E27FC236}">
                <a16:creationId xmlns:a16="http://schemas.microsoft.com/office/drawing/2014/main" id="{FE418E36-D1D8-427B-8A60-2AAE5B0F74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CB5801-0B35-4CFF-A181-D72019D4A785}"/>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541022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4C8A2-63BC-4779-A0DB-EF1594EA43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79E18-24E5-4CE1-A32C-1DA42DB762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3C2B8D-DB92-4E5B-B1FB-0D28C5AD2F8D}"/>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5" name="Footer Placeholder 4">
            <a:extLst>
              <a:ext uri="{FF2B5EF4-FFF2-40B4-BE49-F238E27FC236}">
                <a16:creationId xmlns:a16="http://schemas.microsoft.com/office/drawing/2014/main" id="{B922C85F-7032-4171-BCE4-33679B13DE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DFB8F7-0AFD-40A7-9134-E8563DAD7EEB}"/>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94984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9EBCD-D0BA-453F-9092-7DC7EF3A1F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4910A1-B409-4C2C-93C7-687B82106B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528B97-A9FB-4BF4-8E6A-0DC23342779D}"/>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5" name="Footer Placeholder 4">
            <a:extLst>
              <a:ext uri="{FF2B5EF4-FFF2-40B4-BE49-F238E27FC236}">
                <a16:creationId xmlns:a16="http://schemas.microsoft.com/office/drawing/2014/main" id="{BBA84C54-3487-49B5-B411-92D29EC46F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7A702E-E8E8-409C-B112-89D8328F25FD}"/>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774450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826DF-928B-47D1-9055-46584BB7B2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211685-31AC-4B22-91B3-C5EC3EE752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5189A7-C55A-4978-8B71-7A55176A2640}"/>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5" name="Footer Placeholder 4">
            <a:extLst>
              <a:ext uri="{FF2B5EF4-FFF2-40B4-BE49-F238E27FC236}">
                <a16:creationId xmlns:a16="http://schemas.microsoft.com/office/drawing/2014/main" id="{0EFCFCF3-5ABD-42D7-B25B-E13EA5FC7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04058-02AD-482A-B508-D42002D20F1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48630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1B87-5AC7-41DB-BE3C-D52E2D1114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C318EA-5726-47EE-8A41-180F5BAF27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972474-56C3-4366-BA63-ACA757EAE89F}"/>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5" name="Footer Placeholder 4">
            <a:extLst>
              <a:ext uri="{FF2B5EF4-FFF2-40B4-BE49-F238E27FC236}">
                <a16:creationId xmlns:a16="http://schemas.microsoft.com/office/drawing/2014/main" id="{1C17A349-8D4B-4829-8C81-99FB9EA3CF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A55391-25EC-434E-8F99-9CC37DAE4252}"/>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644206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A1EB-98A1-4201-B916-73FE1B4019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A829-7017-4CA4-9935-87ED654FAF9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0CFD60-D828-4C59-8EFA-4FA22ED609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231EFF-2C25-4097-BA5A-5BA9D2416831}"/>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6" name="Footer Placeholder 5">
            <a:extLst>
              <a:ext uri="{FF2B5EF4-FFF2-40B4-BE49-F238E27FC236}">
                <a16:creationId xmlns:a16="http://schemas.microsoft.com/office/drawing/2014/main" id="{A809B694-536F-4E85-92CA-9FF850DF78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4D4B2-1CBC-48E5-90C6-E74C798F205C}"/>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90840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50C3C-2996-4A43-AC07-EF1BB81C6E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394BEF-76DA-4346-B935-8F418EE29F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265FF6-35D4-43F2-93C9-E48AE7C022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249716-13E2-46D7-A3B4-A21B94565C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F0902D-353E-4459-8A58-C7E4656CBC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AA5C00-A55E-4783-9D87-3D79532F492A}"/>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8" name="Footer Placeholder 7">
            <a:extLst>
              <a:ext uri="{FF2B5EF4-FFF2-40B4-BE49-F238E27FC236}">
                <a16:creationId xmlns:a16="http://schemas.microsoft.com/office/drawing/2014/main" id="{86C09652-2156-41E9-A445-9D644276AF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1D9F7D-BE95-4292-BE05-376CA14EA09F}"/>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38575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5C64A-F603-4052-8F7F-E7C893BE13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F30F73-CE42-4978-8195-A4A26ED0A384}"/>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4" name="Footer Placeholder 3">
            <a:extLst>
              <a:ext uri="{FF2B5EF4-FFF2-40B4-BE49-F238E27FC236}">
                <a16:creationId xmlns:a16="http://schemas.microsoft.com/office/drawing/2014/main" id="{FAAAC64D-6D78-4985-AF5C-94F84DB9B3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386CB8-A2BA-426F-AEEC-7AF5076D4C64}"/>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043338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5406E-A954-4A46-AA63-5B876FEC5A70}"/>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3" name="Footer Placeholder 2">
            <a:extLst>
              <a:ext uri="{FF2B5EF4-FFF2-40B4-BE49-F238E27FC236}">
                <a16:creationId xmlns:a16="http://schemas.microsoft.com/office/drawing/2014/main" id="{8A2F0E57-0C00-41E3-B4CB-316AFB3212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1F5CF9-4C5F-49B4-84D2-3A55523D9121}"/>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740627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3D7FE-585A-460E-81F8-386D2D65D8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17A6E64-E3DC-4C1F-B5B2-F564488C9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99F94D-DA07-4F11-AF27-1EA55B1250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B9F35F-39A9-47D3-BDD2-12A35563A39F}"/>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6" name="Footer Placeholder 5">
            <a:extLst>
              <a:ext uri="{FF2B5EF4-FFF2-40B4-BE49-F238E27FC236}">
                <a16:creationId xmlns:a16="http://schemas.microsoft.com/office/drawing/2014/main" id="{838DB7D8-7A41-45D4-BCCB-5B3DDB367D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207751-9052-464A-AFCD-8799A5828606}"/>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5238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3B895-3910-44A6-A04C-B00AF94D97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626579-4731-42DF-955B-89D816E04E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F983F5-8003-4777-A291-0391CB0563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BC3158-C722-4BB7-AA31-73468CF03667}"/>
              </a:ext>
            </a:extLst>
          </p:cNvPr>
          <p:cNvSpPr>
            <a:spLocks noGrp="1"/>
          </p:cNvSpPr>
          <p:nvPr>
            <p:ph type="dt" sz="half" idx="10"/>
          </p:nvPr>
        </p:nvSpPr>
        <p:spPr/>
        <p:txBody>
          <a:bodyPr/>
          <a:lstStyle/>
          <a:p>
            <a:fld id="{39AAA927-6312-42F0-8C8F-BDE95A3EC7DA}" type="datetimeFigureOut">
              <a:rPr lang="en-US" smtClean="0"/>
              <a:t>1/18/2020</a:t>
            </a:fld>
            <a:endParaRPr lang="en-US"/>
          </a:p>
        </p:txBody>
      </p:sp>
      <p:sp>
        <p:nvSpPr>
          <p:cNvPr id="6" name="Footer Placeholder 5">
            <a:extLst>
              <a:ext uri="{FF2B5EF4-FFF2-40B4-BE49-F238E27FC236}">
                <a16:creationId xmlns:a16="http://schemas.microsoft.com/office/drawing/2014/main" id="{C3D4619C-594A-458A-A165-E30F6CA83C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0A599C-0D99-44FE-AEC3-5DABFB2D93C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70611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B51DB8-1583-4D6D-A6C7-E0F28A6B65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B819D5F-E587-4FA8-9AE0-26219299E3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31F7A2-B77B-4ADF-8DD5-7B6BCDA562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AA927-6312-42F0-8C8F-BDE95A3EC7DA}" type="datetimeFigureOut">
              <a:rPr lang="en-US" smtClean="0"/>
              <a:t>1/18/2020</a:t>
            </a:fld>
            <a:endParaRPr lang="en-US"/>
          </a:p>
        </p:txBody>
      </p:sp>
      <p:sp>
        <p:nvSpPr>
          <p:cNvPr id="5" name="Footer Placeholder 4">
            <a:extLst>
              <a:ext uri="{FF2B5EF4-FFF2-40B4-BE49-F238E27FC236}">
                <a16:creationId xmlns:a16="http://schemas.microsoft.com/office/drawing/2014/main" id="{D7089878-7E93-4850-8D54-DFBA62BCF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B37E62A-C7C8-4A82-8126-13062CC211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1A3C4-C443-4A09-B607-838048839E7F}" type="slidenum">
              <a:rPr lang="en-US" smtClean="0"/>
              <a:t>‹#›</a:t>
            </a:fld>
            <a:endParaRPr lang="en-US"/>
          </a:p>
        </p:txBody>
      </p:sp>
    </p:spTree>
    <p:extLst>
      <p:ext uri="{BB962C8B-B14F-4D97-AF65-F5344CB8AC3E}">
        <p14:creationId xmlns:p14="http://schemas.microsoft.com/office/powerpoint/2010/main" val="1085924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1.xml"/><Relationship Id="rId16" Type="http://schemas.openxmlformats.org/officeDocument/2006/relationships/image" Target="../media/image7.png"/><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9.bin"/><Relationship Id="rId10" Type="http://schemas.openxmlformats.org/officeDocument/2006/relationships/image" Target="../media/image11.wmf"/><Relationship Id="rId4" Type="http://schemas.openxmlformats.org/officeDocument/2006/relationships/image" Target="../media/image8.png"/><Relationship Id="rId9"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1524000" y="226816"/>
            <a:ext cx="9144000" cy="621596"/>
          </a:xfrm>
        </p:spPr>
        <p:txBody>
          <a:bodyPr/>
          <a:lstStyle/>
          <a:p>
            <a:r>
              <a:rPr lang="en-US" sz="3600" b="1" u="sng">
                <a:latin typeface="+mn-lt"/>
              </a:rPr>
              <a:t>Condensed Matter</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760428" y="1121790"/>
            <a:ext cx="10671143" cy="1477328"/>
          </a:xfrm>
          <a:prstGeom prst="rect">
            <a:avLst/>
          </a:prstGeom>
          <a:noFill/>
        </p:spPr>
        <p:txBody>
          <a:bodyPr wrap="square" rtlCol="0">
            <a:spAutoFit/>
          </a:bodyPr>
          <a:lstStyle/>
          <a:p>
            <a:r>
              <a:rPr lang="en-US"/>
              <a:t>Want to calculate the properties of condensed matter systems, apropos QM, we’d like to know the form of the eigenstates, energy levels etc.  Then apropos equilibrium TD/SM, we’d like to know phases that the substance might exist in, and critical exponents near the critical points.  Would like to know heat capacity, compressibility, magnetic moment, absorption spectrum, etc.  Then apropos transport, we’d like to know electrical the thermal conductivity, magneto resistance, etc.  </a:t>
            </a:r>
          </a:p>
        </p:txBody>
      </p:sp>
    </p:spTree>
    <p:extLst>
      <p:ext uri="{BB962C8B-B14F-4D97-AF65-F5344CB8AC3E}">
        <p14:creationId xmlns:p14="http://schemas.microsoft.com/office/powerpoint/2010/main" val="1893070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874515" y="131999"/>
            <a:ext cx="4581328" cy="621596"/>
          </a:xfrm>
        </p:spPr>
        <p:txBody>
          <a:bodyPr>
            <a:normAutofit/>
          </a:bodyPr>
          <a:lstStyle/>
          <a:p>
            <a:r>
              <a:rPr lang="en-US" sz="3200" b="1" u="sng">
                <a:latin typeface="+mn-lt"/>
              </a:rPr>
              <a:t> Interaction</a:t>
            </a:r>
            <a:endParaRPr lang="en-US" sz="5400"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332519" y="1003757"/>
            <a:ext cx="5974011" cy="307777"/>
          </a:xfrm>
          <a:prstGeom prst="rect">
            <a:avLst/>
          </a:prstGeom>
          <a:noFill/>
        </p:spPr>
        <p:txBody>
          <a:bodyPr wrap="square" rtlCol="0">
            <a:spAutoFit/>
          </a:bodyPr>
          <a:lstStyle/>
          <a:p>
            <a:r>
              <a:rPr lang="en-US" sz="1400"/>
              <a:t>So we already worked out their Hamiltonian in the QM file.  It’s just the CFA.  </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067275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874515" y="131999"/>
            <a:ext cx="4581328" cy="621596"/>
          </a:xfrm>
        </p:spPr>
        <p:txBody>
          <a:bodyPr>
            <a:normAutofit/>
          </a:bodyPr>
          <a:lstStyle/>
          <a:p>
            <a:r>
              <a:rPr lang="en-US" sz="3200" b="1" u="sng">
                <a:latin typeface="+mn-lt"/>
              </a:rPr>
              <a:t> Excitations</a:t>
            </a:r>
            <a:endParaRPr lang="en-US" sz="5400"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511629" y="1064153"/>
            <a:ext cx="10150086" cy="1384995"/>
          </a:xfrm>
          <a:prstGeom prst="rect">
            <a:avLst/>
          </a:prstGeom>
          <a:noFill/>
        </p:spPr>
        <p:txBody>
          <a:bodyPr wrap="square" rtlCol="0">
            <a:spAutoFit/>
          </a:bodyPr>
          <a:lstStyle/>
          <a:p>
            <a:r>
              <a:rPr lang="en-US" sz="1400"/>
              <a:t>Excitations are also worked out in the QM file.  But basically, </a:t>
            </a:r>
          </a:p>
          <a:p>
            <a:endParaRPr lang="en-US" sz="1400"/>
          </a:p>
          <a:p>
            <a:pPr marL="342900" indent="-342900">
              <a:buAutoNum type="arabicPeriod"/>
            </a:pPr>
            <a:r>
              <a:rPr lang="en-US" sz="1400"/>
              <a:t>for electrons in a subshell  (n,ℓ), we form the max S (to make the spatial wavefunction antisymmetric and minimize repulsion), </a:t>
            </a:r>
          </a:p>
          <a:p>
            <a:pPr marL="342900" indent="-342900">
              <a:buAutoNum type="arabicPeriod"/>
            </a:pPr>
            <a:r>
              <a:rPr lang="en-US" sz="1400"/>
              <a:t>max L (to minimize chance of contact between electrons), </a:t>
            </a:r>
          </a:p>
          <a:p>
            <a:pPr marL="342900" indent="-342900">
              <a:buAutoNum type="arabicPeriod"/>
            </a:pPr>
            <a:r>
              <a:rPr lang="en-US" sz="1400"/>
              <a:t>and then max/min J if subshell is &gt;,&lt; half filled.  This gives us a range of J</a:t>
            </a:r>
            <a:r>
              <a:rPr lang="en-US" sz="1400" baseline="-25000"/>
              <a:t>z</a:t>
            </a:r>
            <a:r>
              <a:rPr lang="en-US" sz="1400"/>
              <a:t>’s.  The energies of these states are unspecified per se’.  But we note that for filled and ½ filled – 1 subshells, we get J = 0.</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77040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289955" y="131999"/>
            <a:ext cx="5165888" cy="621596"/>
          </a:xfrm>
        </p:spPr>
        <p:txBody>
          <a:bodyPr>
            <a:normAutofit/>
          </a:bodyPr>
          <a:lstStyle/>
          <a:p>
            <a:r>
              <a:rPr lang="en-US" sz="3200" b="1" u="sng">
                <a:latin typeface="+mn-lt"/>
              </a:rPr>
              <a:t> Thermal Properties</a:t>
            </a:r>
            <a:endParaRPr lang="en-US" sz="5400" b="1" u="sng">
              <a:latin typeface="+mn-lt"/>
            </a:endParaRP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13">
            <a:extLst>
              <a:ext uri="{FF2B5EF4-FFF2-40B4-BE49-F238E27FC236}">
                <a16:creationId xmlns:a16="http://schemas.microsoft.com/office/drawing/2014/main" id="{2F90FBC3-445A-4805-B81D-F8E684E60A8B}"/>
              </a:ext>
            </a:extLst>
          </p:cNvPr>
          <p:cNvSpPr>
            <a:spLocks noChangeArrowheads="1"/>
          </p:cNvSpPr>
          <p:nvPr/>
        </p:nvSpPr>
        <p:spPr bwMode="auto">
          <a:xfrm>
            <a:off x="784231" y="173453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6">
            <a:extLst>
              <a:ext uri="{FF2B5EF4-FFF2-40B4-BE49-F238E27FC236}">
                <a16:creationId xmlns:a16="http://schemas.microsoft.com/office/drawing/2014/main" id="{C4C4F0A7-4D8F-4537-9D65-74F95084653F}"/>
              </a:ext>
            </a:extLst>
          </p:cNvPr>
          <p:cNvSpPr>
            <a:spLocks noChangeArrowheads="1"/>
          </p:cNvSpPr>
          <p:nvPr/>
        </p:nvSpPr>
        <p:spPr bwMode="auto">
          <a:xfrm>
            <a:off x="568980" y="202643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EEA4BF29-97B5-4C9D-B9AE-D0DD0ACEEA5C}"/>
              </a:ext>
            </a:extLst>
          </p:cNvPr>
          <p:cNvGraphicFramePr>
            <a:graphicFrameLocks noChangeAspect="1"/>
          </p:cNvGraphicFramePr>
          <p:nvPr>
            <p:extLst>
              <p:ext uri="{D42A27DB-BD31-4B8C-83A1-F6EECF244321}">
                <p14:modId xmlns:p14="http://schemas.microsoft.com/office/powerpoint/2010/main" val="2403331168"/>
              </p:ext>
            </p:extLst>
          </p:nvPr>
        </p:nvGraphicFramePr>
        <p:xfrm>
          <a:off x="463837" y="1522476"/>
          <a:ext cx="3523701" cy="304060"/>
        </p:xfrm>
        <a:graphic>
          <a:graphicData uri="http://schemas.openxmlformats.org/presentationml/2006/ole">
            <mc:AlternateContent xmlns:mc="http://schemas.openxmlformats.org/markup-compatibility/2006">
              <mc:Choice xmlns:v="urn:schemas-microsoft-com:vml" Requires="v">
                <p:oleObj spid="_x0000_s25777" name="Equation" r:id="rId3" imgW="2705040" imgH="228600" progId="Equation.DSMT4">
                  <p:embed/>
                </p:oleObj>
              </mc:Choice>
              <mc:Fallback>
                <p:oleObj name="Equation" r:id="rId3" imgW="2705040" imgH="228600" progId="Equation.DSMT4">
                  <p:embed/>
                  <p:pic>
                    <p:nvPicPr>
                      <p:cNvPr id="0" name="Object 19"/>
                      <p:cNvPicPr>
                        <a:picLocks noChangeAspect="1" noChangeArrowheads="1"/>
                      </p:cNvPicPr>
                      <p:nvPr/>
                    </p:nvPicPr>
                    <p:blipFill>
                      <a:blip r:embed="rId4"/>
                      <a:srcRect/>
                      <a:stretch>
                        <a:fillRect/>
                      </a:stretch>
                    </p:blipFill>
                    <p:spPr bwMode="auto">
                      <a:xfrm>
                        <a:off x="463837" y="1522476"/>
                        <a:ext cx="3523701" cy="30406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4D2BE12B-9330-4B88-98EE-D351AAC3767F}"/>
              </a:ext>
            </a:extLst>
          </p:cNvPr>
          <p:cNvSpPr txBox="1"/>
          <p:nvPr/>
        </p:nvSpPr>
        <p:spPr>
          <a:xfrm>
            <a:off x="389869" y="885593"/>
            <a:ext cx="3720218" cy="584775"/>
          </a:xfrm>
          <a:prstGeom prst="rect">
            <a:avLst/>
          </a:prstGeom>
          <a:noFill/>
        </p:spPr>
        <p:txBody>
          <a:bodyPr wrap="square" rtlCol="0">
            <a:spAutoFit/>
          </a:bodyPr>
          <a:lstStyle/>
          <a:p>
            <a:r>
              <a:rPr lang="en-US" b="1"/>
              <a:t>Electric Susceptibility</a:t>
            </a:r>
          </a:p>
          <a:p>
            <a:r>
              <a:rPr lang="en-US" sz="1400"/>
              <a:t>This is the polarization basically, defined by:</a:t>
            </a:r>
          </a:p>
        </p:txBody>
      </p:sp>
      <p:sp>
        <p:nvSpPr>
          <p:cNvPr id="18" name="TextBox 17">
            <a:extLst>
              <a:ext uri="{FF2B5EF4-FFF2-40B4-BE49-F238E27FC236}">
                <a16:creationId xmlns:a16="http://schemas.microsoft.com/office/drawing/2014/main" id="{EE54793A-5E11-476E-91C6-E0387BBC2FAA}"/>
              </a:ext>
            </a:extLst>
          </p:cNvPr>
          <p:cNvSpPr txBox="1"/>
          <p:nvPr/>
        </p:nvSpPr>
        <p:spPr>
          <a:xfrm>
            <a:off x="389869" y="1900036"/>
            <a:ext cx="5009164" cy="307777"/>
          </a:xfrm>
          <a:prstGeom prst="rect">
            <a:avLst/>
          </a:prstGeom>
          <a:noFill/>
        </p:spPr>
        <p:txBody>
          <a:bodyPr wrap="square" rtlCol="0">
            <a:spAutoFit/>
          </a:bodyPr>
          <a:lstStyle/>
          <a:p>
            <a:r>
              <a:rPr lang="en-US" sz="1400"/>
              <a:t>The harmonic oscillator model gives us the following expression: </a:t>
            </a:r>
            <a:endParaRPr lang="en-US"/>
          </a:p>
        </p:txBody>
      </p:sp>
      <p:graphicFrame>
        <p:nvGraphicFramePr>
          <p:cNvPr id="27" name="Object 26">
            <a:extLst>
              <a:ext uri="{FF2B5EF4-FFF2-40B4-BE49-F238E27FC236}">
                <a16:creationId xmlns:a16="http://schemas.microsoft.com/office/drawing/2014/main" id="{C653BB10-259C-459E-95C5-12AA4744DAC2}"/>
              </a:ext>
            </a:extLst>
          </p:cNvPr>
          <p:cNvGraphicFramePr>
            <a:graphicFrameLocks noChangeAspect="1"/>
          </p:cNvGraphicFramePr>
          <p:nvPr>
            <p:extLst>
              <p:ext uri="{D42A27DB-BD31-4B8C-83A1-F6EECF244321}">
                <p14:modId xmlns:p14="http://schemas.microsoft.com/office/powerpoint/2010/main" val="3583255847"/>
              </p:ext>
            </p:extLst>
          </p:nvPr>
        </p:nvGraphicFramePr>
        <p:xfrm>
          <a:off x="433437" y="2281313"/>
          <a:ext cx="3676650" cy="604837"/>
        </p:xfrm>
        <a:graphic>
          <a:graphicData uri="http://schemas.openxmlformats.org/presentationml/2006/ole">
            <mc:AlternateContent xmlns:mc="http://schemas.openxmlformats.org/markup-compatibility/2006">
              <mc:Choice xmlns:v="urn:schemas-microsoft-com:vml" Requires="v">
                <p:oleObj spid="_x0000_s25778" name="Equation" r:id="rId5" imgW="2933640" imgH="482400" progId="Equation.DSMT4">
                  <p:embed/>
                </p:oleObj>
              </mc:Choice>
              <mc:Fallback>
                <p:oleObj name="Equation" r:id="rId5" imgW="2933640" imgH="482400" progId="Equation.DSMT4">
                  <p:embed/>
                  <p:pic>
                    <p:nvPicPr>
                      <p:cNvPr id="0" name="Object 21"/>
                      <p:cNvPicPr>
                        <a:picLocks noChangeAspect="1" noChangeArrowheads="1"/>
                      </p:cNvPicPr>
                      <p:nvPr/>
                    </p:nvPicPr>
                    <p:blipFill>
                      <a:blip r:embed="rId6"/>
                      <a:srcRect/>
                      <a:stretch>
                        <a:fillRect/>
                      </a:stretch>
                    </p:blipFill>
                    <p:spPr bwMode="auto">
                      <a:xfrm>
                        <a:off x="433437" y="2281313"/>
                        <a:ext cx="3676650" cy="604837"/>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8FE36232-2EEC-4C74-A682-EEEE471F134D}"/>
              </a:ext>
            </a:extLst>
          </p:cNvPr>
          <p:cNvGraphicFramePr>
            <a:graphicFrameLocks noChangeAspect="1"/>
          </p:cNvGraphicFramePr>
          <p:nvPr>
            <p:extLst>
              <p:ext uri="{D42A27DB-BD31-4B8C-83A1-F6EECF244321}">
                <p14:modId xmlns:p14="http://schemas.microsoft.com/office/powerpoint/2010/main" val="1582121093"/>
              </p:ext>
            </p:extLst>
          </p:nvPr>
        </p:nvGraphicFramePr>
        <p:xfrm>
          <a:off x="484137" y="3658921"/>
          <a:ext cx="1589758" cy="284442"/>
        </p:xfrm>
        <a:graphic>
          <a:graphicData uri="http://schemas.openxmlformats.org/presentationml/2006/ole">
            <mc:AlternateContent xmlns:mc="http://schemas.openxmlformats.org/markup-compatibility/2006">
              <mc:Choice xmlns:v="urn:schemas-microsoft-com:vml" Requires="v">
                <p:oleObj spid="_x0000_s25779" name="Equation" r:id="rId7" imgW="1295280" imgH="228600" progId="Equation.DSMT4">
                  <p:embed/>
                </p:oleObj>
              </mc:Choice>
              <mc:Fallback>
                <p:oleObj name="Equation" r:id="rId7" imgW="1295280" imgH="228600" progId="Equation.DSMT4">
                  <p:embed/>
                  <p:pic>
                    <p:nvPicPr>
                      <p:cNvPr id="0" name="Object 23"/>
                      <p:cNvPicPr>
                        <a:picLocks noChangeAspect="1" noChangeArrowheads="1"/>
                      </p:cNvPicPr>
                      <p:nvPr/>
                    </p:nvPicPr>
                    <p:blipFill>
                      <a:blip r:embed="rId8"/>
                      <a:srcRect/>
                      <a:stretch>
                        <a:fillRect/>
                      </a:stretch>
                    </p:blipFill>
                    <p:spPr bwMode="auto">
                      <a:xfrm>
                        <a:off x="484137" y="3658921"/>
                        <a:ext cx="1589758" cy="284442"/>
                      </a:xfrm>
                      <a:prstGeom prst="rect">
                        <a:avLst/>
                      </a:prstGeom>
                      <a:noFill/>
                    </p:spPr>
                  </p:pic>
                </p:oleObj>
              </mc:Fallback>
            </mc:AlternateContent>
          </a:graphicData>
        </a:graphic>
      </p:graphicFrame>
      <p:sp>
        <p:nvSpPr>
          <p:cNvPr id="30" name="Rectangle 29">
            <a:extLst>
              <a:ext uri="{FF2B5EF4-FFF2-40B4-BE49-F238E27FC236}">
                <a16:creationId xmlns:a16="http://schemas.microsoft.com/office/drawing/2014/main" id="{1D65D754-FD1F-4EEA-9E3C-F2C254CE3107}"/>
              </a:ext>
            </a:extLst>
          </p:cNvPr>
          <p:cNvSpPr/>
          <p:nvPr/>
        </p:nvSpPr>
        <p:spPr>
          <a:xfrm>
            <a:off x="395729" y="3017560"/>
            <a:ext cx="3846332" cy="584775"/>
          </a:xfrm>
          <a:prstGeom prst="rect">
            <a:avLst/>
          </a:prstGeom>
        </p:spPr>
        <p:txBody>
          <a:bodyPr wrap="square">
            <a:spAutoFit/>
          </a:bodyPr>
          <a:lstStyle/>
          <a:p>
            <a:r>
              <a:rPr lang="en-US" b="1"/>
              <a:t>Magnetic Susceptibility</a:t>
            </a:r>
          </a:p>
          <a:p>
            <a:r>
              <a:rPr lang="en-US" sz="1400"/>
              <a:t>This is defined via:</a:t>
            </a:r>
          </a:p>
        </p:txBody>
      </p:sp>
      <p:graphicFrame>
        <p:nvGraphicFramePr>
          <p:cNvPr id="33" name="Object 32">
            <a:extLst>
              <a:ext uri="{FF2B5EF4-FFF2-40B4-BE49-F238E27FC236}">
                <a16:creationId xmlns:a16="http://schemas.microsoft.com/office/drawing/2014/main" id="{6A7D34C5-4DF1-471A-B531-44271CE15963}"/>
              </a:ext>
            </a:extLst>
          </p:cNvPr>
          <p:cNvGraphicFramePr>
            <a:graphicFrameLocks noChangeAspect="1"/>
          </p:cNvGraphicFramePr>
          <p:nvPr>
            <p:extLst>
              <p:ext uri="{D42A27DB-BD31-4B8C-83A1-F6EECF244321}">
                <p14:modId xmlns:p14="http://schemas.microsoft.com/office/powerpoint/2010/main" val="941009580"/>
              </p:ext>
            </p:extLst>
          </p:nvPr>
        </p:nvGraphicFramePr>
        <p:xfrm>
          <a:off x="484136" y="4342117"/>
          <a:ext cx="3503401" cy="482134"/>
        </p:xfrm>
        <a:graphic>
          <a:graphicData uri="http://schemas.openxmlformats.org/presentationml/2006/ole">
            <mc:AlternateContent xmlns:mc="http://schemas.openxmlformats.org/markup-compatibility/2006">
              <mc:Choice xmlns:v="urn:schemas-microsoft-com:vml" Requires="v">
                <p:oleObj spid="_x0000_s25780" name="Equation" r:id="rId9" imgW="3047760" imgH="419040" progId="Equation.DSMT4">
                  <p:embed/>
                </p:oleObj>
              </mc:Choice>
              <mc:Fallback>
                <p:oleObj name="Equation" r:id="rId9" imgW="3047760" imgH="419040" progId="Equation.DSMT4">
                  <p:embed/>
                  <p:pic>
                    <p:nvPicPr>
                      <p:cNvPr id="0" name="Object 29"/>
                      <p:cNvPicPr>
                        <a:picLocks noChangeAspect="1" noChangeArrowheads="1"/>
                      </p:cNvPicPr>
                      <p:nvPr/>
                    </p:nvPicPr>
                    <p:blipFill>
                      <a:blip r:embed="rId10"/>
                      <a:srcRect/>
                      <a:stretch>
                        <a:fillRect/>
                      </a:stretch>
                    </p:blipFill>
                    <p:spPr bwMode="auto">
                      <a:xfrm>
                        <a:off x="484136" y="4342117"/>
                        <a:ext cx="3503401" cy="482134"/>
                      </a:xfrm>
                      <a:prstGeom prst="rect">
                        <a:avLst/>
                      </a:prstGeom>
                      <a:noFill/>
                    </p:spPr>
                  </p:pic>
                </p:oleObj>
              </mc:Fallback>
            </mc:AlternateContent>
          </a:graphicData>
        </a:graphic>
      </p:graphicFrame>
      <p:sp>
        <p:nvSpPr>
          <p:cNvPr id="34" name="Rectangle 33">
            <a:extLst>
              <a:ext uri="{FF2B5EF4-FFF2-40B4-BE49-F238E27FC236}">
                <a16:creationId xmlns:a16="http://schemas.microsoft.com/office/drawing/2014/main" id="{9A1B6E08-9B29-4F84-9991-B835CE9DBDD2}"/>
              </a:ext>
            </a:extLst>
          </p:cNvPr>
          <p:cNvSpPr/>
          <p:nvPr/>
        </p:nvSpPr>
        <p:spPr>
          <a:xfrm>
            <a:off x="408244" y="3999949"/>
            <a:ext cx="2696251" cy="307777"/>
          </a:xfrm>
          <a:prstGeom prst="rect">
            <a:avLst/>
          </a:prstGeom>
        </p:spPr>
        <p:txBody>
          <a:bodyPr wrap="none">
            <a:spAutoFit/>
          </a:bodyPr>
          <a:lstStyle/>
          <a:p>
            <a:r>
              <a:rPr lang="en-US" sz="1400"/>
              <a:t>We can calculate this with QM via:</a:t>
            </a:r>
          </a:p>
        </p:txBody>
      </p:sp>
      <p:sp>
        <p:nvSpPr>
          <p:cNvPr id="35" name="Rectangle 34">
            <a:extLst>
              <a:ext uri="{FF2B5EF4-FFF2-40B4-BE49-F238E27FC236}">
                <a16:creationId xmlns:a16="http://schemas.microsoft.com/office/drawing/2014/main" id="{F193A1D3-A2F1-4C8C-8159-965E062D80BD}"/>
              </a:ext>
            </a:extLst>
          </p:cNvPr>
          <p:cNvSpPr/>
          <p:nvPr/>
        </p:nvSpPr>
        <p:spPr>
          <a:xfrm>
            <a:off x="395729" y="5711384"/>
            <a:ext cx="5458316" cy="523220"/>
          </a:xfrm>
          <a:prstGeom prst="rect">
            <a:avLst/>
          </a:prstGeom>
        </p:spPr>
        <p:txBody>
          <a:bodyPr wrap="square">
            <a:spAutoFit/>
          </a:bodyPr>
          <a:lstStyle/>
          <a:p>
            <a:r>
              <a:rPr lang="en-US" sz="1400"/>
              <a:t>We see that the paramagnetic response is largest, all things considered.  </a:t>
            </a:r>
          </a:p>
          <a:p>
            <a:r>
              <a:rPr lang="en-US" sz="1400"/>
              <a:t>And supposing g ≠ 0, we have:</a:t>
            </a:r>
          </a:p>
        </p:txBody>
      </p:sp>
      <p:graphicFrame>
        <p:nvGraphicFramePr>
          <p:cNvPr id="37" name="Object 36">
            <a:extLst>
              <a:ext uri="{FF2B5EF4-FFF2-40B4-BE49-F238E27FC236}">
                <a16:creationId xmlns:a16="http://schemas.microsoft.com/office/drawing/2014/main" id="{76A8F16A-0DA1-4C5A-A235-A84E43051E3F}"/>
              </a:ext>
            </a:extLst>
          </p:cNvPr>
          <p:cNvGraphicFramePr>
            <a:graphicFrameLocks noChangeAspect="1"/>
          </p:cNvGraphicFramePr>
          <p:nvPr>
            <p:extLst>
              <p:ext uri="{D42A27DB-BD31-4B8C-83A1-F6EECF244321}">
                <p14:modId xmlns:p14="http://schemas.microsoft.com/office/powerpoint/2010/main" val="2386616812"/>
              </p:ext>
            </p:extLst>
          </p:nvPr>
        </p:nvGraphicFramePr>
        <p:xfrm>
          <a:off x="484137" y="5132392"/>
          <a:ext cx="5668404" cy="554141"/>
        </p:xfrm>
        <a:graphic>
          <a:graphicData uri="http://schemas.openxmlformats.org/presentationml/2006/ole">
            <mc:AlternateContent xmlns:mc="http://schemas.openxmlformats.org/markup-compatibility/2006">
              <mc:Choice xmlns:v="urn:schemas-microsoft-com:vml" Requires="v">
                <p:oleObj spid="_x0000_s25781" name="Equation" r:id="rId11" imgW="4673520" imgH="457200" progId="Equation.DSMT4">
                  <p:embed/>
                </p:oleObj>
              </mc:Choice>
              <mc:Fallback>
                <p:oleObj name="Equation" r:id="rId11" imgW="4673520" imgH="457200" progId="Equation.DSMT4">
                  <p:embed/>
                  <p:pic>
                    <p:nvPicPr>
                      <p:cNvPr id="0" name="Object 31"/>
                      <p:cNvPicPr>
                        <a:picLocks noChangeAspect="1" noChangeArrowheads="1"/>
                      </p:cNvPicPr>
                      <p:nvPr/>
                    </p:nvPicPr>
                    <p:blipFill>
                      <a:blip r:embed="rId12"/>
                      <a:srcRect/>
                      <a:stretch>
                        <a:fillRect/>
                      </a:stretch>
                    </p:blipFill>
                    <p:spPr bwMode="auto">
                      <a:xfrm>
                        <a:off x="484137" y="5132392"/>
                        <a:ext cx="5668404" cy="554141"/>
                      </a:xfrm>
                      <a:prstGeom prst="rect">
                        <a:avLst/>
                      </a:prstGeom>
                      <a:noFill/>
                    </p:spPr>
                  </p:pic>
                </p:oleObj>
              </mc:Fallback>
            </mc:AlternateContent>
          </a:graphicData>
        </a:graphic>
      </p:graphicFrame>
      <p:sp>
        <p:nvSpPr>
          <p:cNvPr id="38" name="Rectangle 37">
            <a:extLst>
              <a:ext uri="{FF2B5EF4-FFF2-40B4-BE49-F238E27FC236}">
                <a16:creationId xmlns:a16="http://schemas.microsoft.com/office/drawing/2014/main" id="{9A560DBF-388A-460D-9E9C-09F9EA994C16}"/>
              </a:ext>
            </a:extLst>
          </p:cNvPr>
          <p:cNvSpPr/>
          <p:nvPr/>
        </p:nvSpPr>
        <p:spPr>
          <a:xfrm>
            <a:off x="395729" y="4822695"/>
            <a:ext cx="2465868" cy="307777"/>
          </a:xfrm>
          <a:prstGeom prst="rect">
            <a:avLst/>
          </a:prstGeom>
        </p:spPr>
        <p:txBody>
          <a:bodyPr wrap="none">
            <a:spAutoFit/>
          </a:bodyPr>
          <a:lstStyle/>
          <a:p>
            <a:r>
              <a:rPr lang="en-US" sz="1400"/>
              <a:t>To first order, energy levels are:</a:t>
            </a:r>
          </a:p>
        </p:txBody>
      </p:sp>
      <p:graphicFrame>
        <p:nvGraphicFramePr>
          <p:cNvPr id="40" name="Object 39">
            <a:extLst>
              <a:ext uri="{FF2B5EF4-FFF2-40B4-BE49-F238E27FC236}">
                <a16:creationId xmlns:a16="http://schemas.microsoft.com/office/drawing/2014/main" id="{29552F2F-1640-499F-8163-6A925E741FDC}"/>
              </a:ext>
            </a:extLst>
          </p:cNvPr>
          <p:cNvGraphicFramePr>
            <a:graphicFrameLocks noChangeAspect="1"/>
          </p:cNvGraphicFramePr>
          <p:nvPr>
            <p:extLst>
              <p:ext uri="{D42A27DB-BD31-4B8C-83A1-F6EECF244321}">
                <p14:modId xmlns:p14="http://schemas.microsoft.com/office/powerpoint/2010/main" val="707776849"/>
              </p:ext>
            </p:extLst>
          </p:nvPr>
        </p:nvGraphicFramePr>
        <p:xfrm>
          <a:off x="462668" y="6334125"/>
          <a:ext cx="2143125" cy="280988"/>
        </p:xfrm>
        <a:graphic>
          <a:graphicData uri="http://schemas.openxmlformats.org/presentationml/2006/ole">
            <mc:AlternateContent xmlns:mc="http://schemas.openxmlformats.org/markup-compatibility/2006">
              <mc:Choice xmlns:v="urn:schemas-microsoft-com:vml" Requires="v">
                <p:oleObj spid="_x0000_s25782" name="Equation" r:id="rId13" imgW="1739880" imgH="228600" progId="Equation.DSMT4">
                  <p:embed/>
                </p:oleObj>
              </mc:Choice>
              <mc:Fallback>
                <p:oleObj name="Equation" r:id="rId13" imgW="1739880" imgH="228600" progId="Equation.DSMT4">
                  <p:embed/>
                  <p:pic>
                    <p:nvPicPr>
                      <p:cNvPr id="0" name="Object 33"/>
                      <p:cNvPicPr>
                        <a:picLocks noChangeAspect="1" noChangeArrowheads="1"/>
                      </p:cNvPicPr>
                      <p:nvPr/>
                    </p:nvPicPr>
                    <p:blipFill>
                      <a:blip r:embed="rId14"/>
                      <a:srcRect/>
                      <a:stretch>
                        <a:fillRect/>
                      </a:stretch>
                    </p:blipFill>
                    <p:spPr bwMode="auto">
                      <a:xfrm>
                        <a:off x="462668" y="6334125"/>
                        <a:ext cx="2143125" cy="280988"/>
                      </a:xfrm>
                      <a:prstGeom prst="rect">
                        <a:avLst/>
                      </a:prstGeom>
                      <a:solidFill>
                        <a:srgbClr val="CCFFCC"/>
                      </a:solidFill>
                    </p:spPr>
                  </p:pic>
                </p:oleObj>
              </mc:Fallback>
            </mc:AlternateContent>
          </a:graphicData>
        </a:graphic>
      </p:graphicFrame>
      <p:graphicFrame>
        <p:nvGraphicFramePr>
          <p:cNvPr id="42" name="Object 41">
            <a:extLst>
              <a:ext uri="{FF2B5EF4-FFF2-40B4-BE49-F238E27FC236}">
                <a16:creationId xmlns:a16="http://schemas.microsoft.com/office/drawing/2014/main" id="{8D6FC1E8-839A-46EA-803C-5252BB1582DB}"/>
              </a:ext>
            </a:extLst>
          </p:cNvPr>
          <p:cNvGraphicFramePr>
            <a:graphicFrameLocks noChangeAspect="1"/>
          </p:cNvGraphicFramePr>
          <p:nvPr>
            <p:extLst>
              <p:ext uri="{D42A27DB-BD31-4B8C-83A1-F6EECF244321}">
                <p14:modId xmlns:p14="http://schemas.microsoft.com/office/powerpoint/2010/main" val="596894050"/>
              </p:ext>
            </p:extLst>
          </p:nvPr>
        </p:nvGraphicFramePr>
        <p:xfrm>
          <a:off x="6456156" y="4559257"/>
          <a:ext cx="2465868" cy="2081901"/>
        </p:xfrm>
        <a:graphic>
          <a:graphicData uri="http://schemas.openxmlformats.org/presentationml/2006/ole">
            <mc:AlternateContent xmlns:mc="http://schemas.openxmlformats.org/markup-compatibility/2006">
              <mc:Choice xmlns:v="urn:schemas-microsoft-com:vml" Requires="v">
                <p:oleObj spid="_x0000_s25783" name="Bitmap Image" r:id="rId15" imgW="1660952" imgH="1546994" progId="Paint.Picture">
                  <p:embed/>
                </p:oleObj>
              </mc:Choice>
              <mc:Fallback>
                <p:oleObj name="Bitmap Image" r:id="rId15" imgW="1660952" imgH="1546994" progId="Paint.Picture">
                  <p:embed/>
                  <p:pic>
                    <p:nvPicPr>
                      <p:cNvPr id="0" name="Object 35"/>
                      <p:cNvPicPr>
                        <a:picLocks noChangeAspect="1" noChangeArrowheads="1"/>
                      </p:cNvPicPr>
                      <p:nvPr/>
                    </p:nvPicPr>
                    <p:blipFill>
                      <a:blip r:embed="rId16">
                        <a:extLst>
                          <a:ext uri="{28A0092B-C50C-407E-A947-70E740481C1C}">
                            <a14:useLocalDpi xmlns:a14="http://schemas.microsoft.com/office/drawing/2010/main" val="0"/>
                          </a:ext>
                        </a:extLst>
                      </a:blip>
                      <a:srcRect t="9842" r="18681" b="16534"/>
                      <a:stretch>
                        <a:fillRect/>
                      </a:stretch>
                    </p:blipFill>
                    <p:spPr bwMode="auto">
                      <a:xfrm>
                        <a:off x="6456156" y="4559257"/>
                        <a:ext cx="2465868" cy="2081901"/>
                      </a:xfrm>
                      <a:prstGeom prst="rect">
                        <a:avLst/>
                      </a:prstGeom>
                      <a:noFill/>
                    </p:spPr>
                  </p:pic>
                </p:oleObj>
              </mc:Fallback>
            </mc:AlternateContent>
          </a:graphicData>
        </a:graphic>
      </p:graphicFrame>
    </p:spTree>
    <p:extLst>
      <p:ext uri="{BB962C8B-B14F-4D97-AF65-F5344CB8AC3E}">
        <p14:creationId xmlns:p14="http://schemas.microsoft.com/office/powerpoint/2010/main" val="3188374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0" name="Object 9">
            <a:extLst>
              <a:ext uri="{FF2B5EF4-FFF2-40B4-BE49-F238E27FC236}">
                <a16:creationId xmlns:a16="http://schemas.microsoft.com/office/drawing/2014/main" id="{51D4B51E-7E32-4249-9FC0-7A409EE07F5B}"/>
              </a:ext>
            </a:extLst>
          </p:cNvPr>
          <p:cNvGraphicFramePr>
            <a:graphicFrameLocks noChangeAspect="1"/>
          </p:cNvGraphicFramePr>
          <p:nvPr>
            <p:extLst>
              <p:ext uri="{D42A27DB-BD31-4B8C-83A1-F6EECF244321}">
                <p14:modId xmlns:p14="http://schemas.microsoft.com/office/powerpoint/2010/main" val="777160183"/>
              </p:ext>
            </p:extLst>
          </p:nvPr>
        </p:nvGraphicFramePr>
        <p:xfrm>
          <a:off x="493686" y="2086955"/>
          <a:ext cx="3657020" cy="2684090"/>
        </p:xfrm>
        <a:graphic>
          <a:graphicData uri="http://schemas.openxmlformats.org/presentationml/2006/ole">
            <mc:AlternateContent xmlns:mc="http://schemas.openxmlformats.org/markup-compatibility/2006">
              <mc:Choice xmlns:v="urn:schemas-microsoft-com:vml" Requires="v">
                <p:oleObj spid="_x0000_s26708" name="Bitmap Image" r:id="rId3" imgW="2453853" imgH="1798095" progId="Paint.Picture">
                  <p:embed/>
                </p:oleObj>
              </mc:Choice>
              <mc:Fallback>
                <p:oleObj name="Bitmap Image" r:id="rId3" imgW="2453853" imgH="1798095" progId="Paint.Picture">
                  <p:embed/>
                  <p:pic>
                    <p:nvPicPr>
                      <p:cNvPr id="10" name="Object 9">
                        <a:extLst>
                          <a:ext uri="{FF2B5EF4-FFF2-40B4-BE49-F238E27FC236}">
                            <a16:creationId xmlns:a16="http://schemas.microsoft.com/office/drawing/2014/main" id="{51D4B51E-7E32-4249-9FC0-7A409EE07F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686" y="2086955"/>
                        <a:ext cx="3657020" cy="2684090"/>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289955" y="131999"/>
            <a:ext cx="5165888" cy="621596"/>
          </a:xfrm>
        </p:spPr>
        <p:txBody>
          <a:bodyPr>
            <a:normAutofit/>
          </a:bodyPr>
          <a:lstStyle/>
          <a:p>
            <a:r>
              <a:rPr lang="en-US" sz="3200" b="1" u="sng">
                <a:latin typeface="+mn-lt"/>
              </a:rPr>
              <a:t> Thermal Properties</a:t>
            </a:r>
            <a:endParaRPr lang="en-US" sz="5400" b="1" u="sng">
              <a:latin typeface="+mn-lt"/>
            </a:endParaRP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C781EE90-0EC8-4BCC-B0E0-55EEE4E5BEE8}"/>
              </a:ext>
            </a:extLst>
          </p:cNvPr>
          <p:cNvGraphicFramePr>
            <a:graphicFrameLocks noChangeAspect="1"/>
          </p:cNvGraphicFramePr>
          <p:nvPr>
            <p:extLst>
              <p:ext uri="{D42A27DB-BD31-4B8C-83A1-F6EECF244321}">
                <p14:modId xmlns:p14="http://schemas.microsoft.com/office/powerpoint/2010/main" val="2008431597"/>
              </p:ext>
            </p:extLst>
          </p:nvPr>
        </p:nvGraphicFramePr>
        <p:xfrm>
          <a:off x="2169972" y="2455563"/>
          <a:ext cx="1002886" cy="551587"/>
        </p:xfrm>
        <a:graphic>
          <a:graphicData uri="http://schemas.openxmlformats.org/presentationml/2006/ole">
            <mc:AlternateContent xmlns:mc="http://schemas.openxmlformats.org/markup-compatibility/2006">
              <mc:Choice xmlns:v="urn:schemas-microsoft-com:vml" Requires="v">
                <p:oleObj spid="_x0000_s26709" name="Equation" r:id="rId5" imgW="761669" imgH="418918" progId="Equation.DSMT4">
                  <p:embed/>
                </p:oleObj>
              </mc:Choice>
              <mc:Fallback>
                <p:oleObj name="Equation" r:id="rId5" imgW="761669" imgH="418918" progId="Equation.DSMT4">
                  <p:embed/>
                  <p:pic>
                    <p:nvPicPr>
                      <p:cNvPr id="6" name="Object 5">
                        <a:extLst>
                          <a:ext uri="{FF2B5EF4-FFF2-40B4-BE49-F238E27FC236}">
                            <a16:creationId xmlns:a16="http://schemas.microsoft.com/office/drawing/2014/main" id="{C781EE90-0EC8-4BCC-B0E0-55EEE4E5BE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9972" y="2455563"/>
                        <a:ext cx="1002886" cy="551587"/>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19CB3CE8-FD48-44A5-BC20-3F0E0F249070}"/>
              </a:ext>
            </a:extLst>
          </p:cNvPr>
          <p:cNvSpPr txBox="1"/>
          <p:nvPr/>
        </p:nvSpPr>
        <p:spPr>
          <a:xfrm>
            <a:off x="532024" y="945336"/>
            <a:ext cx="5661385" cy="800219"/>
          </a:xfrm>
          <a:prstGeom prst="rect">
            <a:avLst/>
          </a:prstGeom>
          <a:noFill/>
        </p:spPr>
        <p:txBody>
          <a:bodyPr wrap="square" rtlCol="0">
            <a:spAutoFit/>
          </a:bodyPr>
          <a:lstStyle/>
          <a:p>
            <a:r>
              <a:rPr lang="en-US" b="1"/>
              <a:t>Heat Capacity</a:t>
            </a:r>
            <a:endParaRPr lang="en-US"/>
          </a:p>
          <a:p>
            <a:r>
              <a:rPr lang="en-US" sz="1400"/>
              <a:t>So we have, in principle the energy states, though not sure what those energy levels are…might expect a finite-#-states type specific heat curve?</a:t>
            </a:r>
            <a:endParaRPr lang="en-US" sz="1200"/>
          </a:p>
        </p:txBody>
      </p:sp>
      <p:sp>
        <p:nvSpPr>
          <p:cNvPr id="9" name="Rectangle 16">
            <a:extLst>
              <a:ext uri="{FF2B5EF4-FFF2-40B4-BE49-F238E27FC236}">
                <a16:creationId xmlns:a16="http://schemas.microsoft.com/office/drawing/2014/main" id="{C4C4F0A7-4D8F-4537-9D65-74F95084653F}"/>
              </a:ext>
            </a:extLst>
          </p:cNvPr>
          <p:cNvSpPr>
            <a:spLocks noChangeArrowheads="1"/>
          </p:cNvSpPr>
          <p:nvPr/>
        </p:nvSpPr>
        <p:spPr bwMode="auto">
          <a:xfrm>
            <a:off x="568980" y="202643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D4FE29A6-4EF3-4970-9971-A2120D76F6B8}"/>
              </a:ext>
            </a:extLst>
          </p:cNvPr>
          <p:cNvGraphicFramePr>
            <a:graphicFrameLocks noChangeAspect="1"/>
          </p:cNvGraphicFramePr>
          <p:nvPr>
            <p:extLst>
              <p:ext uri="{D42A27DB-BD31-4B8C-83A1-F6EECF244321}">
                <p14:modId xmlns:p14="http://schemas.microsoft.com/office/powerpoint/2010/main" val="126320987"/>
              </p:ext>
            </p:extLst>
          </p:nvPr>
        </p:nvGraphicFramePr>
        <p:xfrm>
          <a:off x="6458195" y="2693896"/>
          <a:ext cx="3995295" cy="2758156"/>
        </p:xfrm>
        <a:graphic>
          <a:graphicData uri="http://schemas.openxmlformats.org/presentationml/2006/ole">
            <mc:AlternateContent xmlns:mc="http://schemas.openxmlformats.org/markup-compatibility/2006">
              <mc:Choice xmlns:v="urn:schemas-microsoft-com:vml" Requires="v">
                <p:oleObj spid="_x0000_s26710" name="Bitmap Image" r:id="rId7" imgW="4304762" imgH="2971429" progId="Paint.Picture">
                  <p:embed/>
                </p:oleObj>
              </mc:Choice>
              <mc:Fallback>
                <p:oleObj name="Bitmap Image" r:id="rId7" imgW="4304762" imgH="2971429" progId="Paint.Picture">
                  <p:embed/>
                  <p:pic>
                    <p:nvPicPr>
                      <p:cNvPr id="12" name="Object 11">
                        <a:extLst>
                          <a:ext uri="{FF2B5EF4-FFF2-40B4-BE49-F238E27FC236}">
                            <a16:creationId xmlns:a16="http://schemas.microsoft.com/office/drawing/2014/main" id="{D4FE29A6-4EF3-4970-9971-A2120D76F6B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58195" y="2693896"/>
                        <a:ext cx="3995295" cy="2758156"/>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2AA693A9-A7A7-4201-8017-C496862F2C90}"/>
              </a:ext>
            </a:extLst>
          </p:cNvPr>
          <p:cNvSpPr txBox="1"/>
          <p:nvPr/>
        </p:nvSpPr>
        <p:spPr>
          <a:xfrm>
            <a:off x="7207231" y="1024532"/>
            <a:ext cx="1248612" cy="584775"/>
          </a:xfrm>
          <a:prstGeom prst="rect">
            <a:avLst/>
          </a:prstGeom>
          <a:noFill/>
        </p:spPr>
        <p:txBody>
          <a:bodyPr wrap="none" rtlCol="0">
            <a:spAutoFit/>
          </a:bodyPr>
          <a:lstStyle/>
          <a:p>
            <a:r>
              <a:rPr lang="en-US" b="1"/>
              <a:t>Absorption</a:t>
            </a:r>
          </a:p>
          <a:p>
            <a:r>
              <a:rPr lang="en-US" sz="1400"/>
              <a:t>So we have:</a:t>
            </a:r>
          </a:p>
        </p:txBody>
      </p:sp>
      <p:graphicFrame>
        <p:nvGraphicFramePr>
          <p:cNvPr id="5" name="Object 4">
            <a:extLst>
              <a:ext uri="{FF2B5EF4-FFF2-40B4-BE49-F238E27FC236}">
                <a16:creationId xmlns:a16="http://schemas.microsoft.com/office/drawing/2014/main" id="{B402902D-251C-4EA7-B19A-D6B8B370B97E}"/>
              </a:ext>
            </a:extLst>
          </p:cNvPr>
          <p:cNvGraphicFramePr>
            <a:graphicFrameLocks noChangeAspect="1"/>
          </p:cNvGraphicFramePr>
          <p:nvPr>
            <p:extLst>
              <p:ext uri="{D42A27DB-BD31-4B8C-83A1-F6EECF244321}">
                <p14:modId xmlns:p14="http://schemas.microsoft.com/office/powerpoint/2010/main" val="3155942451"/>
              </p:ext>
            </p:extLst>
          </p:nvPr>
        </p:nvGraphicFramePr>
        <p:xfrm>
          <a:off x="7305773" y="1679567"/>
          <a:ext cx="2281287" cy="851343"/>
        </p:xfrm>
        <a:graphic>
          <a:graphicData uri="http://schemas.openxmlformats.org/presentationml/2006/ole">
            <mc:AlternateContent xmlns:mc="http://schemas.openxmlformats.org/markup-compatibility/2006">
              <mc:Choice xmlns:v="urn:schemas-microsoft-com:vml" Requires="v">
                <p:oleObj spid="_x0000_s26711" name="Equation" r:id="rId9" imgW="1854200" imgH="685800" progId="Equation.DSMT4">
                  <p:embed/>
                </p:oleObj>
              </mc:Choice>
              <mc:Fallback>
                <p:oleObj name="Equation" r:id="rId9" imgW="1854200" imgH="685800" progId="Equation.DSMT4">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05773" y="1679567"/>
                        <a:ext cx="2281287" cy="85134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65551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8352</TotalTime>
  <Words>321</Words>
  <Application>Microsoft Office PowerPoint</Application>
  <PresentationFormat>Widescreen</PresentationFormat>
  <Paragraphs>25</Paragraphs>
  <Slides>5</Slides>
  <Notes>0</Notes>
  <HiddenSlides>4</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5</vt:i4>
      </vt:variant>
    </vt:vector>
  </HeadingPairs>
  <TitlesOfParts>
    <vt:vector size="11" baseType="lpstr">
      <vt:lpstr>Arial</vt:lpstr>
      <vt:lpstr>Calibri</vt:lpstr>
      <vt:lpstr>Calibri Light</vt:lpstr>
      <vt:lpstr>Office Theme</vt:lpstr>
      <vt:lpstr>Equation</vt:lpstr>
      <vt:lpstr>Bitmap Image</vt:lpstr>
      <vt:lpstr>Condensed Matter</vt:lpstr>
      <vt:lpstr> Interaction</vt:lpstr>
      <vt:lpstr> Excitations</vt:lpstr>
      <vt:lpstr> Thermal Properties</vt:lpstr>
      <vt:lpstr> Thermal Properties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Condensed Matter</dc:title>
  <dc:creator>Andrew Douglas</dc:creator>
  <cp:lastModifiedBy>KENNARD, SHAUNA</cp:lastModifiedBy>
  <cp:revision>339</cp:revision>
  <dcterms:created xsi:type="dcterms:W3CDTF">2019-05-25T18:11:31Z</dcterms:created>
  <dcterms:modified xsi:type="dcterms:W3CDTF">2020-01-18T17:25:12Z</dcterms:modified>
</cp:coreProperties>
</file>